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zo Esposito" initials="LE" lastIdx="1" clrIdx="0">
    <p:extLst>
      <p:ext uri="{19B8F6BF-5375-455C-9EA6-DF929625EA0E}">
        <p15:presenceInfo xmlns:p15="http://schemas.microsoft.com/office/powerpoint/2012/main" userId="S-1-5-21-402527280-1485993379-934288641-586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CB4D-6471-4E74-AB30-B5E0342BFDB2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DB0C-1EAF-46F4-9EDD-CC7AF95FA5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65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CB4D-6471-4E74-AB30-B5E0342BFDB2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DB0C-1EAF-46F4-9EDD-CC7AF95FA5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96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CB4D-6471-4E74-AB30-B5E0342BFDB2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DB0C-1EAF-46F4-9EDD-CC7AF95FA5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43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CB4D-6471-4E74-AB30-B5E0342BFDB2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DB0C-1EAF-46F4-9EDD-CC7AF95FA5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748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CB4D-6471-4E74-AB30-B5E0342BFDB2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DB0C-1EAF-46F4-9EDD-CC7AF95FA5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1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CB4D-6471-4E74-AB30-B5E0342BFDB2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DB0C-1EAF-46F4-9EDD-CC7AF95FA5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41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CB4D-6471-4E74-AB30-B5E0342BFDB2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DB0C-1EAF-46F4-9EDD-CC7AF95FA5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14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CB4D-6471-4E74-AB30-B5E0342BFDB2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DB0C-1EAF-46F4-9EDD-CC7AF95FA5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821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CB4D-6471-4E74-AB30-B5E0342BFDB2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DB0C-1EAF-46F4-9EDD-CC7AF95FA5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84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CB4D-6471-4E74-AB30-B5E0342BFDB2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DB0C-1EAF-46F4-9EDD-CC7AF95FA5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82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CB4D-6471-4E74-AB30-B5E0342BFDB2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DB0C-1EAF-46F4-9EDD-CC7AF95FA5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38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5CB4D-6471-4E74-AB30-B5E0342BFDB2}" type="datetimeFigureOut">
              <a:rPr lang="it-IT" smtClean="0"/>
              <a:t>24/05/2020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FDB0C-1EAF-46F4-9EDD-CC7AF95FA5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64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10957" y="4383314"/>
            <a:ext cx="7981043" cy="2474686"/>
          </a:xfrm>
          <a:solidFill>
            <a:srgbClr val="0070C0"/>
          </a:solidFill>
        </p:spPr>
        <p:txBody>
          <a:bodyPr>
            <a:normAutofit fontScale="55000" lnSpcReduction="20000"/>
          </a:bodyPr>
          <a:lstStyle/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sz="3600" b="1" dirty="0">
                <a:solidFill>
                  <a:schemeClr val="bg1"/>
                </a:solidFill>
              </a:rPr>
              <a:t>Lorenzo Esposito*</a:t>
            </a:r>
          </a:p>
          <a:p>
            <a:r>
              <a:rPr lang="it-IT" sz="3600" b="1" dirty="0">
                <a:solidFill>
                  <a:schemeClr val="bg1"/>
                </a:solidFill>
              </a:rPr>
              <a:t>Banca d’Italia – Sede di Milano</a:t>
            </a:r>
          </a:p>
          <a:p>
            <a:endParaRPr lang="it-IT" sz="3600" b="1" dirty="0">
              <a:solidFill>
                <a:schemeClr val="bg1"/>
              </a:solidFill>
            </a:endParaRPr>
          </a:p>
          <a:p>
            <a:endParaRPr lang="it-IT" sz="29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r>
              <a:rPr lang="it-IT" sz="2900" dirty="0">
                <a:solidFill>
                  <a:schemeClr val="bg1"/>
                </a:solidFill>
                <a:ea typeface="Calibri" panose="020F0502020204030204" pitchFamily="34" charset="0"/>
              </a:rPr>
              <a:t>*Le opinioni espresse dall’autore sono personali e non impegnano l’Istituto d’appartenenza</a:t>
            </a:r>
          </a:p>
          <a:p>
            <a:endParaRPr lang="it-IT" sz="3200" b="1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 trans="24000" pressure="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957" y="0"/>
            <a:ext cx="7981043" cy="4780778"/>
          </a:xfrm>
          <a:prstGeom prst="rect">
            <a:avLst/>
          </a:prstGeom>
          <a:solidFill>
            <a:schemeClr val="bg2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6" name="Rettangolo 5"/>
          <p:cNvSpPr/>
          <p:nvPr/>
        </p:nvSpPr>
        <p:spPr>
          <a:xfrm>
            <a:off x="0" y="1"/>
            <a:ext cx="4210957" cy="685800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it-IT" sz="5400" b="1" dirty="0">
                <a:solidFill>
                  <a:schemeClr val="bg1"/>
                </a:solidFill>
              </a:rPr>
              <a:t>L’innovazione digitale cambia la società II: </a:t>
            </a:r>
          </a:p>
          <a:p>
            <a:pPr algn="ctr"/>
            <a:r>
              <a:rPr lang="it-IT" sz="5400" b="1" dirty="0">
                <a:solidFill>
                  <a:schemeClr val="bg1"/>
                </a:solidFill>
              </a:rPr>
              <a:t>Dati, privacy e sicurezza nell’epoca digitale</a:t>
            </a: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4690279" y="4001239"/>
            <a:ext cx="3821373" cy="279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sz="3200" b="1" dirty="0"/>
          </a:p>
        </p:txBody>
      </p:sp>
      <p:pic>
        <p:nvPicPr>
          <p:cNvPr id="8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18493"/>
      </p:ext>
    </p:extLst>
  </p:cSld>
  <p:clrMapOvr>
    <a:masterClrMapping/>
  </p:clrMapOvr>
  <p:transition spd="slow" advTm="1927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4427" y="1331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5400" b="1" dirty="0"/>
              <a:t>Dati, economia e società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4994" y="1293363"/>
            <a:ext cx="5262349" cy="5380392"/>
          </a:xfrm>
        </p:spPr>
        <p:txBody>
          <a:bodyPr>
            <a:normAutofit fontScale="92500"/>
          </a:bodyPr>
          <a:lstStyle/>
          <a:p>
            <a:r>
              <a:rPr lang="it-IT" dirty="0"/>
              <a:t>Ogni società/sistema economico si basa su un flusso ininterrotto di informazioni (es. quantità di un bene domandato) che sono impiegati da aziende, famiglie, banche, Stati per le proprie scelte;</a:t>
            </a:r>
          </a:p>
          <a:p>
            <a:r>
              <a:rPr lang="it-IT" dirty="0"/>
              <a:t>L’importanza dei dati ha condotto alla creazione di enti pubblici che mettono assieme e analizzano dati (es. Istat, Centrale dei rischi, ecc.)</a:t>
            </a:r>
          </a:p>
          <a:p>
            <a:r>
              <a:rPr lang="it-IT" dirty="0"/>
              <a:t>La società digitale crea dati in quantità inimmaginabile prima e in formato direttamente analizzabile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5636525" y="1293363"/>
            <a:ext cx="6332560" cy="48890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I big data</a:t>
            </a:r>
          </a:p>
          <a:p>
            <a:r>
              <a:rPr lang="en-US" sz="3200" dirty="0" err="1"/>
              <a:t>Nel</a:t>
            </a:r>
            <a:r>
              <a:rPr lang="en-US" sz="3200" dirty="0"/>
              <a:t> 2020, </a:t>
            </a:r>
            <a:r>
              <a:rPr lang="en-US" sz="3200" dirty="0" err="1"/>
              <a:t>nel</a:t>
            </a:r>
            <a:r>
              <a:rPr lang="en-US" sz="3200" dirty="0"/>
              <a:t> </a:t>
            </a:r>
            <a:r>
              <a:rPr lang="en-US" sz="3200" dirty="0" err="1"/>
              <a:t>mondo</a:t>
            </a:r>
            <a:r>
              <a:rPr lang="en-US" sz="3200" dirty="0"/>
              <a:t> ci </a:t>
            </a:r>
            <a:r>
              <a:rPr lang="en-US" sz="3200" dirty="0" err="1"/>
              <a:t>sono</a:t>
            </a:r>
            <a:r>
              <a:rPr lang="en-US" sz="3200" dirty="0"/>
              <a:t> circa 40 </a:t>
            </a:r>
            <a:r>
              <a:rPr lang="en-US" sz="3200" dirty="0" err="1"/>
              <a:t>mila</a:t>
            </a:r>
            <a:r>
              <a:rPr lang="en-US" sz="3200" dirty="0"/>
              <a:t> </a:t>
            </a:r>
            <a:r>
              <a:rPr lang="en-US" sz="3200" dirty="0" err="1"/>
              <a:t>miliardi</a:t>
            </a:r>
            <a:r>
              <a:rPr lang="en-US" sz="3200" dirty="0"/>
              <a:t> di gigabytes di </a:t>
            </a:r>
            <a:r>
              <a:rPr lang="en-US" sz="3200" dirty="0" err="1"/>
              <a:t>dati</a:t>
            </a:r>
            <a:endParaRPr lang="en-US" sz="3200" dirty="0"/>
          </a:p>
          <a:p>
            <a:r>
              <a:rPr lang="en-US" sz="3200" dirty="0"/>
              <a:t>Il 90% </a:t>
            </a:r>
            <a:r>
              <a:rPr lang="en-US" sz="3200" dirty="0" err="1"/>
              <a:t>dei</a:t>
            </a:r>
            <a:r>
              <a:rPr lang="en-US" sz="3200" dirty="0"/>
              <a:t> </a:t>
            </a:r>
            <a:r>
              <a:rPr lang="en-US" sz="3200" dirty="0" err="1"/>
              <a:t>dati</a:t>
            </a:r>
            <a:r>
              <a:rPr lang="en-US" sz="3200" dirty="0"/>
              <a:t> </a:t>
            </a:r>
            <a:r>
              <a:rPr lang="en-US" sz="3200" dirty="0" err="1"/>
              <a:t>sono</a:t>
            </a:r>
            <a:r>
              <a:rPr lang="en-US" sz="3200" dirty="0"/>
              <a:t> </a:t>
            </a:r>
            <a:r>
              <a:rPr lang="en-US" sz="3200" dirty="0" err="1"/>
              <a:t>stati</a:t>
            </a:r>
            <a:r>
              <a:rPr lang="en-US" sz="3200" dirty="0"/>
              <a:t> </a:t>
            </a:r>
            <a:r>
              <a:rPr lang="en-US" sz="3200" dirty="0" err="1"/>
              <a:t>creati</a:t>
            </a:r>
            <a:r>
              <a:rPr lang="en-US" sz="3200" dirty="0"/>
              <a:t> </a:t>
            </a:r>
            <a:r>
              <a:rPr lang="en-US" sz="3200" dirty="0" err="1"/>
              <a:t>negli</a:t>
            </a:r>
            <a:r>
              <a:rPr lang="en-US" sz="3200" dirty="0"/>
              <a:t> </a:t>
            </a:r>
            <a:r>
              <a:rPr lang="en-US" sz="3200" dirty="0" err="1"/>
              <a:t>ultimi</a:t>
            </a:r>
            <a:r>
              <a:rPr lang="en-US" sz="3200" dirty="0"/>
              <a:t> due </a:t>
            </a:r>
            <a:r>
              <a:rPr lang="en-US" sz="3200" dirty="0" err="1"/>
              <a:t>anni</a:t>
            </a:r>
            <a:endParaRPr lang="en-US" sz="3200" dirty="0"/>
          </a:p>
          <a:p>
            <a:r>
              <a:rPr lang="en-US" sz="3200" dirty="0"/>
              <a:t>Il 37% </a:t>
            </a:r>
            <a:r>
              <a:rPr lang="en-US" sz="3200" dirty="0" err="1"/>
              <a:t>dei</a:t>
            </a:r>
            <a:r>
              <a:rPr lang="en-US" sz="3200" dirty="0"/>
              <a:t> </a:t>
            </a:r>
            <a:r>
              <a:rPr lang="en-US" sz="3200" dirty="0" err="1"/>
              <a:t>dati</a:t>
            </a:r>
            <a:r>
              <a:rPr lang="en-US" sz="3200" dirty="0"/>
              <a:t> </a:t>
            </a:r>
            <a:r>
              <a:rPr lang="en-US" sz="3200" dirty="0" err="1"/>
              <a:t>sono</a:t>
            </a:r>
            <a:r>
              <a:rPr lang="en-US" sz="3200" dirty="0"/>
              <a:t> </a:t>
            </a:r>
            <a:r>
              <a:rPr lang="en-US" sz="3200" dirty="0" err="1"/>
              <a:t>sfruttabili</a:t>
            </a:r>
            <a:r>
              <a:rPr lang="en-US" sz="3200" dirty="0"/>
              <a:t> per </a:t>
            </a:r>
            <a:r>
              <a:rPr lang="en-US" sz="3200" dirty="0" err="1"/>
              <a:t>un’analisi</a:t>
            </a:r>
            <a:r>
              <a:rPr lang="en-US" sz="3200" dirty="0"/>
              <a:t> </a:t>
            </a:r>
            <a:r>
              <a:rPr lang="en-US" sz="3200" dirty="0" err="1"/>
              <a:t>massiva</a:t>
            </a:r>
            <a:endParaRPr lang="en-US" sz="3200" dirty="0"/>
          </a:p>
          <a:p>
            <a:r>
              <a:rPr lang="en-US" sz="3200" dirty="0" err="1"/>
              <a:t>Nel</a:t>
            </a:r>
            <a:r>
              <a:rPr lang="en-US" sz="3200" dirty="0"/>
              <a:t> 2019, </a:t>
            </a:r>
            <a:r>
              <a:rPr lang="en-US" sz="3200" dirty="0" err="1"/>
              <a:t>gli</a:t>
            </a:r>
            <a:r>
              <a:rPr lang="en-US" sz="3200" dirty="0"/>
              <a:t> </a:t>
            </a:r>
            <a:r>
              <a:rPr lang="en-US" sz="3200" dirty="0" err="1"/>
              <a:t>utenti</a:t>
            </a:r>
            <a:r>
              <a:rPr lang="en-US" sz="3200" dirty="0"/>
              <a:t> </a:t>
            </a:r>
            <a:r>
              <a:rPr lang="en-US" sz="3200" dirty="0" err="1"/>
              <a:t>hanno</a:t>
            </a:r>
            <a:r>
              <a:rPr lang="en-US" sz="3200" dirty="0"/>
              <a:t> </a:t>
            </a:r>
            <a:r>
              <a:rPr lang="en-US" sz="3200" dirty="0" err="1"/>
              <a:t>speso</a:t>
            </a:r>
            <a:r>
              <a:rPr lang="en-US" sz="3200" dirty="0"/>
              <a:t> 1,2 </a:t>
            </a:r>
            <a:r>
              <a:rPr lang="en-US" sz="3200" dirty="0" err="1"/>
              <a:t>miliardi</a:t>
            </a:r>
            <a:r>
              <a:rPr lang="en-US" sz="3200" dirty="0"/>
              <a:t> di </a:t>
            </a:r>
            <a:r>
              <a:rPr lang="en-US" sz="3200" dirty="0" err="1"/>
              <a:t>anni</a:t>
            </a:r>
            <a:r>
              <a:rPr lang="en-US" sz="3200" dirty="0"/>
              <a:t> on line</a:t>
            </a:r>
          </a:p>
          <a:p>
            <a:r>
              <a:rPr lang="en-US" sz="3200" dirty="0"/>
              <a:t>I social media </a:t>
            </a:r>
            <a:r>
              <a:rPr lang="en-US" sz="3200" dirty="0" err="1"/>
              <a:t>pesano</a:t>
            </a:r>
            <a:r>
              <a:rPr lang="en-US" sz="3200" dirty="0"/>
              <a:t> per </a:t>
            </a:r>
            <a:r>
              <a:rPr lang="en-US" sz="3200" dirty="0" err="1"/>
              <a:t>il</a:t>
            </a:r>
            <a:r>
              <a:rPr lang="en-US" sz="3200" dirty="0"/>
              <a:t> 33% del tempo on line.</a:t>
            </a:r>
          </a:p>
          <a:p>
            <a:endParaRPr lang="en-US" b="1" dirty="0"/>
          </a:p>
          <a:p>
            <a:endParaRPr lang="it-IT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465"/>
    </mc:Choice>
    <mc:Fallback xmlns="">
      <p:transition spd="slow" advTm="160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185</Words>
  <Application>Microsoft Office PowerPoint</Application>
  <PresentationFormat>Widescreen</PresentationFormat>
  <Paragraphs>22</Paragraphs>
  <Slides>2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Presentazione standard di PowerPoint</vt:lpstr>
      <vt:lpstr>Dati, economia e società</vt:lpstr>
    </vt:vector>
  </TitlesOfParts>
  <Company>Banca d'Italia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Diritti e sicurezza nell’epoca digitale</dc:title>
  <dc:creator>Lorenzo Esposito</dc:creator>
  <cp:lastModifiedBy>antonella meccariello</cp:lastModifiedBy>
  <cp:revision>110</cp:revision>
  <dcterms:created xsi:type="dcterms:W3CDTF">2020-04-20T07:56:36Z</dcterms:created>
  <dcterms:modified xsi:type="dcterms:W3CDTF">2020-05-24T15:50:08Z</dcterms:modified>
</cp:coreProperties>
</file>