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490" r:id="rId3"/>
    <p:sldId id="491" r:id="rId4"/>
    <p:sldId id="460" r:id="rId5"/>
    <p:sldId id="462" r:id="rId6"/>
  </p:sldIdLst>
  <p:sldSz cx="9144000" cy="6858000" type="screen4x3"/>
  <p:notesSz cx="6797675" cy="9926638"/>
  <p:custDataLst>
    <p:tags r:id="rId9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409"/>
    <a:srgbClr val="EA1AE1"/>
    <a:srgbClr val="D51FB9"/>
    <a:srgbClr val="9B009B"/>
    <a:srgbClr val="C0C0C0"/>
    <a:srgbClr val="CC0000"/>
    <a:srgbClr val="6699FF"/>
    <a:srgbClr val="B2B2B2"/>
    <a:srgbClr val="FFCC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1" autoAdjust="0"/>
    <p:restoredTop sz="86962" autoAdjust="0"/>
  </p:normalViewPr>
  <p:slideViewPr>
    <p:cSldViewPr>
      <p:cViewPr varScale="1">
        <p:scale>
          <a:sx n="48" d="100"/>
          <a:sy n="48" d="100"/>
        </p:scale>
        <p:origin x="139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8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551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9753EA-2EAE-4736-BE3A-B1A2BB95BB0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34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F0B5BB-DE20-4452-9B89-2E711A79503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73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dirty="0">
              <a:cs typeface="+mn-cs"/>
            </a:endParaRPr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F5F3F29-7227-43A2-AE29-FF6AEF3576AB}" type="slidenum">
              <a:rPr lang="it-IT" sz="1200"/>
              <a:pPr eaLnBrk="1" hangingPunct="1"/>
              <a:t>1</a:t>
            </a:fld>
            <a:endParaRPr lang="it-IT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0B5BB-DE20-4452-9B89-2E711A79503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81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0B5BB-DE20-4452-9B89-2E711A79503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77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0B5BB-DE20-4452-9B89-2E711A79503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72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0B5BB-DE20-4452-9B89-2E711A79503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7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2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6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6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1444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pic>
        <p:nvPicPr>
          <p:cNvPr id="1028" name="Picture 10" descr="Logo x window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6305550"/>
            <a:ext cx="1949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ebdings" pitchFamily="18" charset="2"/>
        <a:buChar char="&lt;"/>
        <a:defRPr sz="2400">
          <a:solidFill>
            <a:schemeClr val="accent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w"/>
        <a:defRPr sz="2200">
          <a:solidFill>
            <a:schemeClr val="accent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115000"/>
        <a:buFont typeface="Arial" pitchFamily="34" charset="0"/>
        <a:buChar char="●"/>
        <a:defRPr sz="2000">
          <a:solidFill>
            <a:schemeClr val="accent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Char char="o"/>
        <a:defRPr>
          <a:solidFill>
            <a:schemeClr val="accent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»"/>
        <a:defRPr sz="1600">
          <a:solidFill>
            <a:schemeClr val="accent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16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16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16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3"/>
          <p:cNvSpPr>
            <a:spLocks noChangeArrowheads="1"/>
          </p:cNvSpPr>
          <p:nvPr/>
        </p:nvSpPr>
        <p:spPr bwMode="auto">
          <a:xfrm>
            <a:off x="827584" y="1268760"/>
            <a:ext cx="748823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just" eaLnBrk="0" hangingPunct="0"/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0" algn="ctr" eaLnBrk="0" hangingPunct="0"/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L’innovazione digitale cambia la società I : opportunità e minacce per la persona tra Big Data e Intelligenza Artificiale nella finanza</a:t>
            </a:r>
          </a:p>
          <a:p>
            <a:pPr algn="ctr" eaLnBrk="0" hangingPunct="0"/>
            <a:endParaRPr lang="it-IT" sz="1600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0" hangingPunct="0"/>
            <a:endParaRPr lang="it-IT" sz="1600" dirty="0">
              <a:latin typeface="Tahoma" pitchFamily="34" charset="0"/>
            </a:endParaRPr>
          </a:p>
          <a:p>
            <a:pPr algn="ctr" eaLnBrk="0" hangingPunct="0"/>
            <a:r>
              <a:rPr lang="it-IT" sz="1600" i="1" dirty="0">
                <a:latin typeface="Tahoma" pitchFamily="34" charset="0"/>
              </a:rPr>
              <a:t> a cura di Giuseppe Canio Pace*</a:t>
            </a:r>
          </a:p>
          <a:p>
            <a:pPr algn="ctr" eaLnBrk="0" hangingPunct="0"/>
            <a:endParaRPr lang="it-IT" sz="1600" i="1" dirty="0">
              <a:latin typeface="Tahoma" pitchFamily="34" charset="0"/>
            </a:endParaRPr>
          </a:p>
          <a:p>
            <a:pPr eaLnBrk="0" hangingPunct="0"/>
            <a:r>
              <a:rPr lang="it-IT" sz="1200" dirty="0">
                <a:latin typeface="Tahoma" pitchFamily="34" charset="0"/>
              </a:rPr>
              <a:t>*Le opinioni qui espresse sono personali e non impegnano l’Istituto di appartenenza</a:t>
            </a:r>
            <a:endParaRPr lang="it-IT" sz="1400" i="1" dirty="0">
              <a:latin typeface="Tahoma" pitchFamily="34" charset="0"/>
            </a:endParaRPr>
          </a:p>
          <a:p>
            <a:pPr algn="ctr" eaLnBrk="0" hangingPunct="0"/>
            <a:endParaRPr lang="it-IT" altLang="ja-JP" sz="1600" b="1" dirty="0">
              <a:latin typeface="Tahoma" pitchFamily="34" charset="0"/>
            </a:endParaRPr>
          </a:p>
          <a:p>
            <a:pPr algn="ctr" eaLnBrk="0" hangingPunct="0"/>
            <a:r>
              <a:rPr lang="it-IT" sz="1600" b="1" dirty="0">
                <a:latin typeface="Tahoma" pitchFamily="34" charset="0"/>
              </a:rPr>
              <a:t>Milano, primavera  2020</a:t>
            </a:r>
          </a:p>
        </p:txBody>
      </p:sp>
      <p:pic>
        <p:nvPicPr>
          <p:cNvPr id="6" name="Picture 2" descr="D:\Dati\Profili\f724065\Pictures\imagesVNFENLY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6309320"/>
            <a:ext cx="252258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0523"/>
            <a:ext cx="1944216" cy="144551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241">
        <p:fade/>
      </p:transition>
    </mc:Choice>
    <mc:Fallback xmlns="">
      <p:transition spd="med" advTm="372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052737"/>
            <a:ext cx="9144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CAPITOLO I</a:t>
            </a:r>
          </a:p>
          <a:p>
            <a:pPr marL="0" indent="0" algn="just" eaLnBrk="1" hangingPunct="1">
              <a:buFont typeface="Webdings" pitchFamily="18" charset="2"/>
              <a:buNone/>
            </a:pPr>
            <a:r>
              <a:rPr lang="it-IT" sz="1800" b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BIG </a:t>
            </a:r>
            <a:r>
              <a:rPr lang="it-IT" sz="18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 INTELLIGENZA ARTIFICIALE PIATTAFORME ONLINE </a:t>
            </a:r>
          </a:p>
          <a:p>
            <a:pPr marL="0" indent="0" algn="ctr" eaLnBrk="1" hangingPunct="1">
              <a:buFont typeface="Webdings" pitchFamily="18" charset="2"/>
              <a:buNone/>
            </a:pP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CAPITOLO II</a:t>
            </a:r>
          </a:p>
          <a:p>
            <a:pPr marL="0" indent="0" eaLnBrk="1" hangingPunct="1">
              <a:buFont typeface="Webdings" pitchFamily="18" charset="2"/>
              <a:buNone/>
            </a:pPr>
            <a:r>
              <a:rPr lang="it-IT" sz="18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ALBERO DEL FINTECH – RISCHI  E OPPORTUNITA’ – DAL LATO DELL’UTENTE</a:t>
            </a:r>
          </a:p>
          <a:p>
            <a:pPr marL="0" indent="0" algn="ctr" eaLnBrk="1" hangingPunct="1">
              <a:buFont typeface="Webdings" pitchFamily="18" charset="2"/>
              <a:buNone/>
            </a:pP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CAPITOLO III</a:t>
            </a:r>
          </a:p>
          <a:p>
            <a:pPr marL="0" indent="0" eaLnBrk="1" hangingPunct="1">
              <a:buFont typeface="Webdings" pitchFamily="18" charset="2"/>
              <a:buNone/>
            </a:pPr>
            <a:r>
              <a:rPr lang="it-IT" sz="18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INTELLIGENZA ARTIFICIALE: ETICA E DIRITTI </a:t>
            </a:r>
          </a:p>
          <a:p>
            <a:pPr marL="0" indent="0" algn="ctr" eaLnBrk="1" hangingPunct="1">
              <a:buFont typeface="Webdings" pitchFamily="18" charset="2"/>
              <a:buNone/>
            </a:pP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CAPITOLO IV</a:t>
            </a:r>
          </a:p>
          <a:p>
            <a:pPr marL="0" indent="0" eaLnBrk="1" hangingPunct="1">
              <a:buFont typeface="Webdings" pitchFamily="18" charset="2"/>
              <a:buNone/>
            </a:pPr>
            <a:r>
              <a:rPr lang="it-IT" sz="18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TUTELE - CONCLUSIONI</a:t>
            </a: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 descr="D:\Dati\Profili\f724065\Pictures\imagesVNFENLY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309320"/>
            <a:ext cx="252258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760">
        <p:fade/>
      </p:transition>
    </mc:Choice>
    <mc:Fallback xmlns="">
      <p:transition spd="med" advTm="53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052737"/>
            <a:ext cx="9144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</a:p>
          <a:p>
            <a:pPr marL="0" indent="0" algn="ctr" eaLnBrk="1" hangingPunct="1">
              <a:buFont typeface="Webdings" pitchFamily="18" charset="2"/>
              <a:buNone/>
            </a:pP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CAPITOLO II</a:t>
            </a:r>
          </a:p>
          <a:p>
            <a:pPr marL="0" indent="0" eaLnBrk="1" hangingPunct="1">
              <a:buFont typeface="Webdings" pitchFamily="18" charset="2"/>
              <a:buNone/>
            </a:pPr>
            <a:endParaRPr lang="it-IT" sz="1800" b="1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buFont typeface="Webdings" pitchFamily="18" charset="2"/>
              <a:buNone/>
            </a:pPr>
            <a:endParaRPr lang="it-IT" sz="1800" b="1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buFont typeface="Webdings" pitchFamily="18" charset="2"/>
              <a:buNone/>
            </a:pPr>
            <a:r>
              <a:rPr lang="it-IT" sz="18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ALBERO DEL FINTECH – RISCHI  E OPPORTUNITA’ – DAL LATO DELL’UTENTE</a:t>
            </a:r>
          </a:p>
          <a:p>
            <a:pPr marL="0" indent="0" algn="ctr" eaLnBrk="1" hangingPunct="1">
              <a:buFont typeface="Webdings" pitchFamily="18" charset="2"/>
              <a:buNone/>
            </a:pPr>
            <a:r>
              <a:rPr lang="it-IT" b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(a)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 descr="D:\Dati\Profili\f724065\Pictures\imagesVNFENLY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309320"/>
            <a:ext cx="252258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760">
        <p:fade/>
      </p:transition>
    </mc:Choice>
    <mc:Fallback xmlns="">
      <p:transition spd="med" advTm="53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-36512" y="1052736"/>
            <a:ext cx="9144000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Wingdings" pitchFamily="2" charset="2"/>
              </a:rPr>
              <a:t>I SERVIZI DIGITALI E L’ALBERO DEL FINTECH </a:t>
            </a:r>
          </a:p>
          <a:p>
            <a:pPr marL="0" indent="0" algn="ctr" eaLnBrk="1" hangingPunct="1">
              <a:buFont typeface="Webdings" pitchFamily="18" charset="2"/>
              <a:buNone/>
            </a:pPr>
            <a:endParaRPr lang="it-IT" sz="18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sz="18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sz="18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sz="18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sz="18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7" name="Picture 2" descr="D:\Dati\Profili\f724065\Pictures\imagesVNFENLY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6309320"/>
            <a:ext cx="252258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9" y="1556792"/>
            <a:ext cx="8475954" cy="4281668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775">
        <p:fade/>
      </p:transition>
    </mc:Choice>
    <mc:Fallback xmlns="">
      <p:transition spd="med" advTm="1107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052737"/>
            <a:ext cx="9144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ebdings" pitchFamily="18" charset="2"/>
              <a:buNone/>
            </a:pP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OPPORTUNITA’ E RISCHI</a:t>
            </a: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Webdings" pitchFamily="18" charset="2"/>
              <a:buNone/>
            </a:pPr>
            <a:endParaRPr lang="it-IT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 descr="D:\Dati\Profili\f724065\Pictures\imagesVNFENLY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309320"/>
            <a:ext cx="252258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ti\Profili\f724065\Pictures\legalità e finanza\autotutela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16" y="1988840"/>
            <a:ext cx="4950548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768">
        <p:fade/>
      </p:transition>
    </mc:Choice>
    <mc:Fallback xmlns="">
      <p:transition spd="med" advTm="54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2&quot; unique_id=&quot;10282&quot;&gt;&lt;object type=&quot;3&quot; unique_id=&quot;10283&quot;&gt;&lt;property id=&quot;20148&quot; value=&quot;5&quot;/&gt;&lt;property id=&quot;20300&quot; value=&quot;Slide 1&quot;/&gt;&lt;property id=&quot;20307&quot; value=&quot;256&quot;/&gt;&lt;/object&gt;&lt;object type=&quot;3&quot; unique_id=&quot;20325&quot;&gt;&lt;property id=&quot;20148&quot; value=&quot;5&quot;/&gt;&lt;property id=&quot;20300&quot; value=&quot;Slide 2&quot;/&gt;&lt;property id=&quot;20307&quot; value=&quot;257&quot;/&gt;&lt;/object&gt;&lt;/object&gt;&lt;object type=&quot;8&quot; unique_id=&quot;10286&quot;&gt;&lt;/object&gt;&lt;/object&gt;&lt;/database&gt;"/>
</p:tagLst>
</file>

<file path=ppt/theme/theme1.xml><?xml version="1.0" encoding="utf-8"?>
<a:theme xmlns:a="http://schemas.openxmlformats.org/drawingml/2006/main" name="SLIDES PER CORSI RIORIENTAMENTO">
  <a:themeElements>
    <a:clrScheme name="SLIDES PER CORSI RIORIENTAMEN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S PER CORSI RIORIENTAMEN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S PER CORSI RIORIENTAMEN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PER CORSI RIORIENTAMEN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PER CORSI RIORIENTAMEN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PER CORSI RIORIENTAMEN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PER CORSI RIORIENTAMEN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PER CORSI RIORIENTAMEN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PER CORSI RIORIENTAMEN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PER CORSI RIORIENTAMEN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PER CORSI RIORIENTAMEN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PER CORSI RIORIENTAMEN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PER CORSI RIORIENTAMEN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PER CORSI RIORIENTAMEN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15544</TotalTime>
  <Words>118</Words>
  <Application>Microsoft Office PowerPoint</Application>
  <PresentationFormat>Presentazione su schermo (4:3)</PresentationFormat>
  <Paragraphs>70</Paragraphs>
  <Slides>5</Slides>
  <Notes>5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Tahoma</vt:lpstr>
      <vt:lpstr>Verdana</vt:lpstr>
      <vt:lpstr>Webdings</vt:lpstr>
      <vt:lpstr>Wingdings</vt:lpstr>
      <vt:lpstr>SLIDES PER CORSI RIORIENTAMENTO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Banca d'Italia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Monaco_Corso Attività ST</dc:title>
  <dc:creator>c275000</dc:creator>
  <cp:lastModifiedBy>antonella meccariello</cp:lastModifiedBy>
  <cp:revision>908</cp:revision>
  <cp:lastPrinted>2019-02-21T15:59:30Z</cp:lastPrinted>
  <dcterms:created xsi:type="dcterms:W3CDTF">2010-03-29T11:55:48Z</dcterms:created>
  <dcterms:modified xsi:type="dcterms:W3CDTF">2020-05-24T15:46:57Z</dcterms:modified>
</cp:coreProperties>
</file>